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1"/>
  </p:notesMasterIdLst>
  <p:sldIdLst>
    <p:sldId id="256" r:id="rId2"/>
    <p:sldId id="271" r:id="rId3"/>
    <p:sldId id="269" r:id="rId4"/>
    <p:sldId id="272" r:id="rId5"/>
    <p:sldId id="273" r:id="rId6"/>
    <p:sldId id="274" r:id="rId7"/>
    <p:sldId id="275" r:id="rId8"/>
    <p:sldId id="257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003366"/>
    <a:srgbClr val="032366"/>
    <a:srgbClr val="CC99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8074" autoAdjust="0"/>
  </p:normalViewPr>
  <p:slideViewPr>
    <p:cSldViewPr>
      <p:cViewPr>
        <p:scale>
          <a:sx n="72" d="100"/>
          <a:sy n="72" d="100"/>
        </p:scale>
        <p:origin x="-832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B6998-CCFA-42E3-B31C-C14CF391A080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A2878-80EA-4AE1-B02C-B9B6D5CC1C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653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4A2878-80EA-4AE1-B02C-B9B6D5CC1C6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33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6456B-3B16-4FED-9356-6095FFBC8E74}" type="datetimeFigureOut">
              <a:rPr lang="ru-RU" smtClean="0"/>
              <a:t>23.05.2020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0E54-D8A1-4D4B-9EF0-DCCB15388EF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7246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6456B-3B16-4FED-9356-6095FFBC8E74}" type="datetimeFigureOut">
              <a:rPr lang="ru-RU" smtClean="0"/>
              <a:t>23.05.2020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0E54-D8A1-4D4B-9EF0-DCCB15388EF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3272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6456B-3B16-4FED-9356-6095FFBC8E74}" type="datetimeFigureOut">
              <a:rPr lang="ru-RU" smtClean="0"/>
              <a:t>23.05.2020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0E54-D8A1-4D4B-9EF0-DCCB15388EF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0706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6456B-3B16-4FED-9356-6095FFBC8E74}" type="datetimeFigureOut">
              <a:rPr lang="ru-RU" smtClean="0"/>
              <a:t>23.05.2020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0E54-D8A1-4D4B-9EF0-DCCB15388EF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3161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6456B-3B16-4FED-9356-6095FFBC8E74}" type="datetimeFigureOut">
              <a:rPr lang="ru-RU" smtClean="0"/>
              <a:t>23.05.2020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0E54-D8A1-4D4B-9EF0-DCCB15388EF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1247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6456B-3B16-4FED-9356-6095FFBC8E74}" type="datetimeFigureOut">
              <a:rPr lang="ru-RU" smtClean="0"/>
              <a:t>23.05.2020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0E54-D8A1-4D4B-9EF0-DCCB15388EF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6832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6456B-3B16-4FED-9356-6095FFBC8E74}" type="datetimeFigureOut">
              <a:rPr lang="ru-RU" smtClean="0"/>
              <a:t>23.05.2020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0E54-D8A1-4D4B-9EF0-DCCB15388EF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1642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6456B-3B16-4FED-9356-6095FFBC8E74}" type="datetimeFigureOut">
              <a:rPr lang="ru-RU" smtClean="0"/>
              <a:t>23.05.2020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0E54-D8A1-4D4B-9EF0-DCCB15388EF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9428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6456B-3B16-4FED-9356-6095FFBC8E74}" type="datetimeFigureOut">
              <a:rPr lang="ru-RU" smtClean="0"/>
              <a:t>23.05.2020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0E54-D8A1-4D4B-9EF0-DCCB15388EF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3194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6456B-3B16-4FED-9356-6095FFBC8E74}" type="datetimeFigureOut">
              <a:rPr lang="ru-RU" smtClean="0"/>
              <a:t>23.05.2020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0E54-D8A1-4D4B-9EF0-DCCB15388EF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4040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6456B-3B16-4FED-9356-6095FFBC8E74}" type="datetimeFigureOut">
              <a:rPr lang="ru-RU" smtClean="0"/>
              <a:t>23.05.2020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0E54-D8A1-4D4B-9EF0-DCCB15388EF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8297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6456B-3B16-4FED-9356-6095FFBC8E74}" type="datetimeFigureOut">
              <a:rPr lang="ru-RU" smtClean="0"/>
              <a:t>23.05.2020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60E54-D8A1-4D4B-9EF0-DCCB15388EF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9793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2155790"/>
            <a:ext cx="4760854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dirty="0" smtClean="0">
                <a:solidFill>
                  <a:srgbClr val="CC6600"/>
                </a:solidFill>
                <a:latin typeface="Century Gothic" pitchFamily="34" charset="0"/>
              </a:rPr>
              <a:t>Система</a:t>
            </a:r>
          </a:p>
          <a:p>
            <a:r>
              <a:rPr lang="ru-RU" sz="3600" b="1" dirty="0" smtClean="0">
                <a:solidFill>
                  <a:srgbClr val="CC6600"/>
                </a:solidFill>
                <a:latin typeface="Century Gothic" pitchFamily="34" charset="0"/>
              </a:rPr>
              <a:t>управления </a:t>
            </a:r>
            <a:endParaRPr lang="en-US" sz="3600" b="1" dirty="0" smtClean="0">
              <a:solidFill>
                <a:srgbClr val="CC6600"/>
              </a:solidFill>
              <a:latin typeface="Century Gothic" pitchFamily="34" charset="0"/>
            </a:endParaRPr>
          </a:p>
          <a:p>
            <a:r>
              <a:rPr lang="ru-RU" sz="3600" b="1" dirty="0" smtClean="0">
                <a:solidFill>
                  <a:srgbClr val="CC6600"/>
                </a:solidFill>
                <a:latin typeface="Century Gothic" pitchFamily="34" charset="0"/>
              </a:rPr>
              <a:t>технологической </a:t>
            </a:r>
          </a:p>
          <a:p>
            <a:r>
              <a:rPr lang="ru-RU" sz="3600" b="1" dirty="0" smtClean="0">
                <a:solidFill>
                  <a:srgbClr val="CC6600"/>
                </a:solidFill>
                <a:latin typeface="Century Gothic" pitchFamily="34" charset="0"/>
              </a:rPr>
              <a:t>информацией (СУТИ)</a:t>
            </a:r>
          </a:p>
          <a:p>
            <a:pPr algn="r"/>
            <a:r>
              <a:rPr lang="ru-RU" b="1" dirty="0" smtClean="0">
                <a:solidFill>
                  <a:srgbClr val="CC6600"/>
                </a:solidFill>
                <a:latin typeface="Century Gothic" pitchFamily="34" charset="0"/>
              </a:rPr>
              <a:t>на </a:t>
            </a:r>
            <a:r>
              <a:rPr lang="ru-RU" b="1" dirty="0">
                <a:solidFill>
                  <a:srgbClr val="CC6600"/>
                </a:solidFill>
                <a:latin typeface="Century Gothic" pitchFamily="34" charset="0"/>
              </a:rPr>
              <a:t>базе «1С:Предприятие 8.</a:t>
            </a:r>
            <a:r>
              <a:rPr lang="en-US" b="1" dirty="0">
                <a:solidFill>
                  <a:srgbClr val="CC6600"/>
                </a:solidFill>
                <a:latin typeface="Century Gothic" pitchFamily="34" charset="0"/>
              </a:rPr>
              <a:t>3</a:t>
            </a:r>
            <a:r>
              <a:rPr lang="ru-RU" b="1" dirty="0" smtClean="0">
                <a:solidFill>
                  <a:srgbClr val="CC6600"/>
                </a:solidFill>
                <a:latin typeface="Century Gothic" pitchFamily="34" charset="0"/>
              </a:rPr>
              <a:t>»</a:t>
            </a:r>
            <a:endParaRPr lang="ru-RU" b="1" dirty="0">
              <a:solidFill>
                <a:srgbClr val="CC6600"/>
              </a:solidFill>
              <a:latin typeface="Century Gothic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9" r="9249"/>
          <a:stretch/>
        </p:blipFill>
        <p:spPr>
          <a:xfrm>
            <a:off x="267950" y="2155790"/>
            <a:ext cx="3935896" cy="30458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">
            <a:off x="652617" y="4275481"/>
            <a:ext cx="868052" cy="39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35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32670" y="1695869"/>
            <a:ext cx="3785951" cy="3970318"/>
          </a:xfrm>
          <a:prstGeom prst="rect">
            <a:avLst/>
          </a:prstGeom>
          <a:ln w="28575">
            <a:noFill/>
            <a:prstDash val="dash"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buClr>
                <a:srgbClr val="032366"/>
              </a:buClr>
            </a:pPr>
            <a:r>
              <a:rPr lang="ru-RU" sz="2800" b="1" dirty="0" smtClean="0">
                <a:solidFill>
                  <a:srgbClr val="CC6600"/>
                </a:solidFill>
                <a:latin typeface="Century Gothic" pitchFamily="34" charset="0"/>
                <a:cs typeface="Arial" pitchFamily="34" charset="0"/>
              </a:rPr>
              <a:t>Схема данных необходимых для подготовки управляющих программ и сопроводительной документации на цифровое оборудование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6916" y="67767"/>
            <a:ext cx="806489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dirty="0" smtClean="0">
                <a:solidFill>
                  <a:srgbClr val="FF9900"/>
                </a:solidFill>
                <a:latin typeface="Century Gothic" pitchFamily="34" charset="0"/>
              </a:rPr>
              <a:t>Система </a:t>
            </a:r>
            <a:r>
              <a:rPr lang="ru-RU" sz="2800" b="1" dirty="0">
                <a:solidFill>
                  <a:srgbClr val="FF9900"/>
                </a:solidFill>
                <a:latin typeface="Century Gothic" pitchFamily="34" charset="0"/>
              </a:rPr>
              <a:t>управления </a:t>
            </a:r>
            <a:endParaRPr lang="ru-RU" sz="2800" b="1" dirty="0" smtClean="0">
              <a:solidFill>
                <a:srgbClr val="FF9900"/>
              </a:solidFill>
              <a:latin typeface="Century Gothic" pitchFamily="34" charset="0"/>
            </a:endParaRPr>
          </a:p>
          <a:p>
            <a:r>
              <a:rPr lang="ru-RU" sz="2800" b="1" dirty="0" smtClean="0">
                <a:solidFill>
                  <a:srgbClr val="FF9900"/>
                </a:solidFill>
                <a:latin typeface="Century Gothic" pitchFamily="34" charset="0"/>
              </a:rPr>
              <a:t>технологической информацией (СУТИ)</a:t>
            </a:r>
            <a:endParaRPr lang="ru-RU" sz="2800" b="1" dirty="0">
              <a:solidFill>
                <a:srgbClr val="FF9900"/>
              </a:solidFill>
              <a:latin typeface="Century Gothic" pitchFamily="34" charset="0"/>
            </a:endParaRPr>
          </a:p>
          <a:p>
            <a:endParaRPr lang="ru-RU" sz="2800" b="1" dirty="0">
              <a:solidFill>
                <a:srgbClr val="FF9900"/>
              </a:solidFill>
              <a:latin typeface="Century Gothic" pitchFamily="34" charset="0"/>
            </a:endParaRPr>
          </a:p>
        </p:txBody>
      </p:sp>
      <p:pic>
        <p:nvPicPr>
          <p:cNvPr id="1027" name="Picture 3" descr="D:\Работа\Pабота 2020\Схем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27223"/>
            <a:ext cx="4933986" cy="486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83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56916" y="67767"/>
            <a:ext cx="806489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dirty="0" smtClean="0">
                <a:solidFill>
                  <a:srgbClr val="FF9900"/>
                </a:solidFill>
                <a:latin typeface="Century Gothic" pitchFamily="34" charset="0"/>
              </a:rPr>
              <a:t>Возможности</a:t>
            </a:r>
            <a:r>
              <a:rPr lang="en-US" sz="2800" b="1" dirty="0" smtClean="0">
                <a:solidFill>
                  <a:srgbClr val="FF9900"/>
                </a:solidFill>
                <a:latin typeface="Century Gothic" pitchFamily="34" charset="0"/>
              </a:rPr>
              <a:t> </a:t>
            </a:r>
            <a:r>
              <a:rPr lang="ru-RU" sz="2800" b="1" dirty="0" smtClean="0">
                <a:solidFill>
                  <a:srgbClr val="FF9900"/>
                </a:solidFill>
                <a:latin typeface="Century Gothic" pitchFamily="34" charset="0"/>
              </a:rPr>
              <a:t>СУТИ:</a:t>
            </a:r>
          </a:p>
          <a:p>
            <a:r>
              <a:rPr lang="ru-RU" sz="2800" b="1" dirty="0">
                <a:solidFill>
                  <a:srgbClr val="FF9900"/>
                </a:solidFill>
                <a:latin typeface="Century Gothic" pitchFamily="34" charset="0"/>
              </a:rPr>
              <a:t>с</a:t>
            </a:r>
            <a:r>
              <a:rPr lang="ru-RU" sz="2800" b="1" dirty="0" smtClean="0">
                <a:solidFill>
                  <a:srgbClr val="FF9900"/>
                </a:solidFill>
                <a:latin typeface="Century Gothic" pitchFamily="34" charset="0"/>
              </a:rPr>
              <a:t>бор и хранение информации</a:t>
            </a:r>
            <a:endParaRPr lang="ru-RU" sz="2800" b="1" dirty="0">
              <a:solidFill>
                <a:srgbClr val="FF9900"/>
              </a:solidFill>
              <a:latin typeface="Century Gothic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078548"/>
            <a:ext cx="4302424" cy="5139869"/>
          </a:xfrm>
          <a:prstGeom prst="rect">
            <a:avLst/>
          </a:prstGeom>
          <a:ln w="28575">
            <a:noFill/>
            <a:prstDash val="dash"/>
          </a:ln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032366"/>
              </a:buCl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CC6600"/>
                </a:solidFill>
                <a:latin typeface="Century Gothic" pitchFamily="34" charset="0"/>
                <a:cs typeface="Arial" pitchFamily="34" charset="0"/>
              </a:rPr>
              <a:t>Хранение данных по изготавливаемой детали (3</a:t>
            </a:r>
            <a:r>
              <a:rPr lang="en-US" b="1" dirty="0" smtClean="0">
                <a:solidFill>
                  <a:srgbClr val="CC6600"/>
                </a:solidFill>
                <a:latin typeface="Century Gothic" pitchFamily="34" charset="0"/>
                <a:cs typeface="Arial" pitchFamily="34" charset="0"/>
              </a:rPr>
              <a:t>D </a:t>
            </a:r>
            <a:r>
              <a:rPr lang="ru-RU" b="1" dirty="0" smtClean="0">
                <a:solidFill>
                  <a:srgbClr val="CC6600"/>
                </a:solidFill>
                <a:latin typeface="Century Gothic" pitchFamily="34" charset="0"/>
                <a:cs typeface="Arial" pitchFamily="34" charset="0"/>
              </a:rPr>
              <a:t>модели, чертежи и другие документы);</a:t>
            </a:r>
          </a:p>
          <a:p>
            <a:pPr marL="285750" indent="-285750">
              <a:spcAft>
                <a:spcPts val="1200"/>
              </a:spcAft>
              <a:buClr>
                <a:srgbClr val="032366"/>
              </a:buCl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CC6600"/>
                </a:solidFill>
                <a:latin typeface="Century Gothic" pitchFamily="34" charset="0"/>
                <a:cs typeface="Arial" pitchFamily="34" charset="0"/>
              </a:rPr>
              <a:t>Формирование маршрутной и операционной технологий к детали;</a:t>
            </a:r>
          </a:p>
          <a:p>
            <a:pPr marL="285750" indent="-285750">
              <a:spcAft>
                <a:spcPts val="1200"/>
              </a:spcAft>
              <a:buClr>
                <a:srgbClr val="032366"/>
              </a:buCl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CC6600"/>
                </a:solidFill>
                <a:latin typeface="Century Gothic" pitchFamily="34" charset="0"/>
                <a:cs typeface="Arial" pitchFamily="34" charset="0"/>
              </a:rPr>
              <a:t>Хранение/просмотр/коррекция </a:t>
            </a:r>
            <a:r>
              <a:rPr lang="ru-RU" b="1" dirty="0">
                <a:solidFill>
                  <a:srgbClr val="CC6600"/>
                </a:solidFill>
                <a:latin typeface="Century Gothic" pitchFamily="34" charset="0"/>
                <a:cs typeface="Arial" pitchFamily="34" charset="0"/>
              </a:rPr>
              <a:t>файлов </a:t>
            </a:r>
            <a:r>
              <a:rPr lang="ru-RU" b="1" dirty="0" smtClean="0">
                <a:solidFill>
                  <a:srgbClr val="CC6600"/>
                </a:solidFill>
                <a:latin typeface="Century Gothic" pitchFamily="34" charset="0"/>
                <a:cs typeface="Arial" pitchFamily="34" charset="0"/>
              </a:rPr>
              <a:t>УП;</a:t>
            </a:r>
          </a:p>
          <a:p>
            <a:pPr marL="285750" indent="-285750">
              <a:spcAft>
                <a:spcPts val="1200"/>
              </a:spcAft>
              <a:buClr>
                <a:srgbClr val="032366"/>
              </a:buCl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CC6600"/>
                </a:solidFill>
                <a:latin typeface="Century Gothic" pitchFamily="34" charset="0"/>
                <a:cs typeface="Arial" pitchFamily="34" charset="0"/>
              </a:rPr>
              <a:t>Хранение карт </a:t>
            </a:r>
            <a:r>
              <a:rPr lang="ru-RU" b="1" dirty="0">
                <a:solidFill>
                  <a:srgbClr val="CC6600"/>
                </a:solidFill>
                <a:latin typeface="Century Gothic" pitchFamily="34" charset="0"/>
                <a:cs typeface="Arial" pitchFamily="34" charset="0"/>
              </a:rPr>
              <a:t>наладки инструмента, карт базирования, карт контрольных </a:t>
            </a:r>
            <a:r>
              <a:rPr lang="ru-RU" b="1" dirty="0" smtClean="0">
                <a:solidFill>
                  <a:srgbClr val="CC6600"/>
                </a:solidFill>
                <a:latin typeface="Century Gothic" pitchFamily="34" charset="0"/>
                <a:cs typeface="Arial" pitchFamily="34" charset="0"/>
              </a:rPr>
              <a:t>измерений;</a:t>
            </a:r>
          </a:p>
          <a:p>
            <a:pPr marL="285750" indent="-285750">
              <a:spcAft>
                <a:spcPts val="1200"/>
              </a:spcAft>
              <a:buClr>
                <a:srgbClr val="032366"/>
              </a:buCl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CC6600"/>
                </a:solidFill>
                <a:latin typeface="Century Gothic" pitchFamily="34" charset="0"/>
                <a:cs typeface="Arial" pitchFamily="34" charset="0"/>
              </a:rPr>
              <a:t>Хранение </a:t>
            </a:r>
            <a:r>
              <a:rPr lang="ru-RU" b="1" dirty="0">
                <a:solidFill>
                  <a:srgbClr val="CC6600"/>
                </a:solidFill>
                <a:latin typeface="Century Gothic" pitchFamily="34" charset="0"/>
                <a:cs typeface="Arial" pitchFamily="34" charset="0"/>
              </a:rPr>
              <a:t>данных об оборудовании с ЧПУ и </a:t>
            </a:r>
            <a:r>
              <a:rPr lang="ru-RU" b="1" dirty="0" smtClean="0">
                <a:solidFill>
                  <a:srgbClr val="CC6600"/>
                </a:solidFill>
                <a:latin typeface="Century Gothic" pitchFamily="34" charset="0"/>
                <a:cs typeface="Arial" pitchFamily="34" charset="0"/>
              </a:rPr>
              <a:t>постпроцессорах.</a:t>
            </a:r>
            <a:endParaRPr lang="ru-RU" b="1" dirty="0">
              <a:solidFill>
                <a:srgbClr val="CC6600"/>
              </a:solidFill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146" y="1196752"/>
            <a:ext cx="4606529" cy="246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467" y="3717032"/>
            <a:ext cx="4606529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31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335550" y="3658760"/>
            <a:ext cx="3783036" cy="2831544"/>
          </a:xfrm>
          <a:ln w="28575">
            <a:noFill/>
            <a:prstDash val="dash"/>
          </a:ln>
        </p:spPr>
        <p:txBody>
          <a:bodyPr wrap="square">
            <a:spAutoFit/>
          </a:bodyPr>
          <a:lstStyle/>
          <a:p>
            <a:pPr marL="285750" lvl="1">
              <a:spcBef>
                <a:spcPts val="0"/>
              </a:spcBef>
              <a:spcAft>
                <a:spcPts val="1200"/>
              </a:spcAft>
              <a:buClr>
                <a:srgbClr val="032366"/>
              </a:buCl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CC6600"/>
                </a:solidFill>
                <a:latin typeface="Century Gothic" pitchFamily="34" charset="0"/>
                <a:cs typeface="Arial" pitchFamily="34" charset="0"/>
              </a:rPr>
              <a:t>Возможность хранения архивов проектов из </a:t>
            </a:r>
            <a:r>
              <a:rPr lang="en-US" sz="2400" b="1" dirty="0" smtClean="0">
                <a:solidFill>
                  <a:srgbClr val="CC6600"/>
                </a:solidFill>
                <a:latin typeface="Century Gothic" pitchFamily="34" charset="0"/>
                <a:cs typeface="Arial" pitchFamily="34" charset="0"/>
              </a:rPr>
              <a:t>CAD/CAM-</a:t>
            </a:r>
            <a:r>
              <a:rPr lang="ru-RU" sz="2400" b="1" dirty="0" smtClean="0">
                <a:solidFill>
                  <a:srgbClr val="CC6600"/>
                </a:solidFill>
                <a:latin typeface="Century Gothic" pitchFamily="34" charset="0"/>
                <a:cs typeface="Arial" pitchFamily="34" charset="0"/>
              </a:rPr>
              <a:t>системы ГеММа-3</a:t>
            </a:r>
            <a:r>
              <a:rPr lang="en-US" sz="2400" b="1" dirty="0" smtClean="0">
                <a:solidFill>
                  <a:srgbClr val="CC6600"/>
                </a:solidFill>
                <a:latin typeface="Century Gothic" pitchFamily="34" charset="0"/>
                <a:cs typeface="Arial" pitchFamily="34" charset="0"/>
              </a:rPr>
              <a:t>D </a:t>
            </a:r>
            <a:r>
              <a:rPr lang="ru-RU" sz="2400" b="1" dirty="0" smtClean="0">
                <a:solidFill>
                  <a:srgbClr val="CC6600"/>
                </a:solidFill>
                <a:latin typeface="Century Gothic" pitchFamily="34" charset="0"/>
                <a:cs typeface="Arial" pitchFamily="34" charset="0"/>
              </a:rPr>
              <a:t>и других </a:t>
            </a:r>
            <a:r>
              <a:rPr lang="en-US" sz="2400" b="1" dirty="0" smtClean="0">
                <a:solidFill>
                  <a:srgbClr val="CC6600"/>
                </a:solidFill>
                <a:latin typeface="Century Gothic" pitchFamily="34" charset="0"/>
                <a:cs typeface="Arial" pitchFamily="34" charset="0"/>
              </a:rPr>
              <a:t>CAM-</a:t>
            </a:r>
            <a:r>
              <a:rPr lang="ru-RU" sz="2400" b="1" dirty="0" smtClean="0">
                <a:solidFill>
                  <a:srgbClr val="CC6600"/>
                </a:solidFill>
                <a:latin typeface="Century Gothic" pitchFamily="34" charset="0"/>
                <a:cs typeface="Arial" pitchFamily="34" charset="0"/>
              </a:rPr>
              <a:t>систем</a:t>
            </a:r>
          </a:p>
          <a:p>
            <a:pPr marL="285750" lvl="1">
              <a:spcBef>
                <a:spcPts val="0"/>
              </a:spcBef>
              <a:spcAft>
                <a:spcPts val="1200"/>
              </a:spcAft>
              <a:buClr>
                <a:srgbClr val="032366"/>
              </a:buClr>
              <a:buFont typeface="Wingdings" pitchFamily="2" charset="2"/>
              <a:buChar char="v"/>
            </a:pPr>
            <a:endParaRPr lang="ru-RU" sz="2400" b="1" dirty="0" smtClean="0">
              <a:solidFill>
                <a:srgbClr val="CC6600"/>
              </a:solidFill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8760"/>
            <a:ext cx="4392456" cy="253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4940222" y="1340768"/>
            <a:ext cx="3808242" cy="1938992"/>
          </a:xfrm>
          <a:prstGeom prst="rect">
            <a:avLst/>
          </a:prstGeom>
          <a:ln w="28575">
            <a:noFill/>
            <a:prstDash val="dash"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>
              <a:spcBef>
                <a:spcPts val="0"/>
              </a:spcBef>
              <a:spcAft>
                <a:spcPts val="1200"/>
              </a:spcAft>
              <a:buClr>
                <a:srgbClr val="032366"/>
              </a:buCl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CC6600"/>
                </a:solidFill>
                <a:latin typeface="Century Gothic" pitchFamily="34" charset="0"/>
                <a:cs typeface="Arial" pitchFamily="34" charset="0"/>
              </a:rPr>
              <a:t>Возможность формирования нескольких маршрутов для одной детали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97" y="1196753"/>
            <a:ext cx="4302003" cy="2299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56916" y="67767"/>
            <a:ext cx="806489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dirty="0" smtClean="0">
                <a:solidFill>
                  <a:srgbClr val="FF9900"/>
                </a:solidFill>
                <a:latin typeface="Century Gothic" pitchFamily="34" charset="0"/>
              </a:rPr>
              <a:t>Возможности</a:t>
            </a:r>
            <a:r>
              <a:rPr lang="en-US" sz="2800" b="1" dirty="0" smtClean="0">
                <a:solidFill>
                  <a:srgbClr val="FF9900"/>
                </a:solidFill>
                <a:latin typeface="Century Gothic" pitchFamily="34" charset="0"/>
              </a:rPr>
              <a:t> </a:t>
            </a:r>
            <a:r>
              <a:rPr lang="ru-RU" sz="2800" b="1" dirty="0" smtClean="0">
                <a:solidFill>
                  <a:srgbClr val="FF9900"/>
                </a:solidFill>
                <a:latin typeface="Century Gothic" pitchFamily="34" charset="0"/>
              </a:rPr>
              <a:t>СУТИ:</a:t>
            </a:r>
          </a:p>
          <a:p>
            <a:r>
              <a:rPr lang="ru-RU" sz="2800" b="1" dirty="0">
                <a:solidFill>
                  <a:srgbClr val="FF9900"/>
                </a:solidFill>
                <a:latin typeface="Century Gothic" pitchFamily="34" charset="0"/>
              </a:rPr>
              <a:t>с</a:t>
            </a:r>
            <a:r>
              <a:rPr lang="ru-RU" sz="2800" b="1" dirty="0" smtClean="0">
                <a:solidFill>
                  <a:srgbClr val="FF9900"/>
                </a:solidFill>
                <a:latin typeface="Century Gothic" pitchFamily="34" charset="0"/>
              </a:rPr>
              <a:t>бор и хранение информации</a:t>
            </a:r>
            <a:endParaRPr lang="ru-RU" sz="2800" b="1" dirty="0">
              <a:solidFill>
                <a:srgbClr val="FF99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35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68900" y="1175431"/>
            <a:ext cx="3856473" cy="1938992"/>
          </a:xfrm>
          <a:prstGeom prst="rect">
            <a:avLst/>
          </a:prstGeom>
          <a:ln w="28575">
            <a:noFill/>
            <a:prstDash val="dash"/>
          </a:ln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032366"/>
              </a:buClr>
              <a:buFont typeface="Wingdings" pitchFamily="2" charset="2"/>
              <a:buChar char="v"/>
            </a:pPr>
            <a:r>
              <a:rPr lang="ru-RU" sz="2400" b="1" dirty="0">
                <a:solidFill>
                  <a:srgbClr val="CC6600"/>
                </a:solidFill>
                <a:latin typeface="Century Gothic" pitchFamily="34" charset="0"/>
                <a:cs typeface="Arial" pitchFamily="34" charset="0"/>
              </a:rPr>
              <a:t>П</a:t>
            </a:r>
            <a:r>
              <a:rPr lang="ru-RU" sz="2400" b="1" dirty="0" smtClean="0">
                <a:solidFill>
                  <a:srgbClr val="CC6600"/>
                </a:solidFill>
                <a:latin typeface="Century Gothic" pitchFamily="34" charset="0"/>
                <a:cs typeface="Arial" pitchFamily="34" charset="0"/>
              </a:rPr>
              <a:t>оиск </a:t>
            </a:r>
            <a:r>
              <a:rPr lang="ru-RU" sz="2400" b="1" dirty="0">
                <a:solidFill>
                  <a:srgbClr val="CC6600"/>
                </a:solidFill>
                <a:latin typeface="Century Gothic" pitchFamily="34" charset="0"/>
                <a:cs typeface="Arial" pitchFamily="34" charset="0"/>
              </a:rPr>
              <a:t>по различным атрибутам, являющимся составной частью хранимых </a:t>
            </a:r>
            <a:r>
              <a:rPr lang="ru-RU" sz="2400" b="1" dirty="0" smtClean="0">
                <a:solidFill>
                  <a:srgbClr val="CC6600"/>
                </a:solidFill>
                <a:latin typeface="Century Gothic" pitchFamily="34" charset="0"/>
                <a:cs typeface="Arial" pitchFamily="34" charset="0"/>
              </a:rPr>
              <a:t>данных:  </a:t>
            </a:r>
            <a:endParaRPr lang="ru-RU" sz="2400" b="1" dirty="0">
              <a:solidFill>
                <a:srgbClr val="CC6600"/>
              </a:solidFill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2" t="35129" r="1105" b="5969"/>
          <a:stretch/>
        </p:blipFill>
        <p:spPr bwMode="auto">
          <a:xfrm>
            <a:off x="213433" y="1268760"/>
            <a:ext cx="4855466" cy="246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1" t="28793" r="1601" b="5382"/>
          <a:stretch/>
        </p:blipFill>
        <p:spPr bwMode="auto">
          <a:xfrm>
            <a:off x="4418965" y="3430730"/>
            <a:ext cx="4506408" cy="2621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70497" y="3732293"/>
            <a:ext cx="3753431" cy="2554545"/>
          </a:xfrm>
          <a:prstGeom prst="rect">
            <a:avLst/>
          </a:prstGeom>
          <a:ln w="28575">
            <a:noFill/>
            <a:prstDash val="dash"/>
          </a:ln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032366"/>
              </a:buClr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CC6600"/>
                </a:solidFill>
                <a:latin typeface="Century Gothic" pitchFamily="34" charset="0"/>
                <a:cs typeface="Arial" pitchFamily="34" charset="0"/>
              </a:rPr>
              <a:t>№ чертежа,</a:t>
            </a:r>
          </a:p>
          <a:p>
            <a:pPr marL="285750" indent="-285750">
              <a:spcAft>
                <a:spcPts val="1200"/>
              </a:spcAft>
              <a:buClr>
                <a:srgbClr val="032366"/>
              </a:buClr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CC6600"/>
                </a:solidFill>
                <a:latin typeface="Century Gothic" pitchFamily="34" charset="0"/>
                <a:cs typeface="Arial" pitchFamily="34" charset="0"/>
              </a:rPr>
              <a:t>№ </a:t>
            </a:r>
            <a:r>
              <a:rPr lang="ru-RU" sz="2400" b="1" dirty="0" smtClean="0">
                <a:solidFill>
                  <a:srgbClr val="CC6600"/>
                </a:solidFill>
                <a:latin typeface="Century Gothic" pitchFamily="34" charset="0"/>
                <a:cs typeface="Arial" pitchFamily="34" charset="0"/>
              </a:rPr>
              <a:t>СБ чертежа, </a:t>
            </a:r>
          </a:p>
          <a:p>
            <a:pPr marL="285750" indent="-285750">
              <a:spcAft>
                <a:spcPts val="1200"/>
              </a:spcAft>
              <a:buClr>
                <a:srgbClr val="032366"/>
              </a:buClr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CC6600"/>
                </a:solidFill>
                <a:latin typeface="Century Gothic" pitchFamily="34" charset="0"/>
                <a:cs typeface="Arial" pitchFamily="34" charset="0"/>
              </a:rPr>
              <a:t>материал,</a:t>
            </a:r>
          </a:p>
          <a:p>
            <a:pPr marL="285750" indent="-285750">
              <a:spcAft>
                <a:spcPts val="1200"/>
              </a:spcAft>
              <a:buClr>
                <a:srgbClr val="032366"/>
              </a:buClr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CC6600"/>
                </a:solidFill>
                <a:latin typeface="Century Gothic" pitchFamily="34" charset="0"/>
                <a:cs typeface="Arial" pitchFamily="34" charset="0"/>
              </a:rPr>
              <a:t>ФИО технолога,</a:t>
            </a:r>
          </a:p>
          <a:p>
            <a:pPr marL="285750" indent="-285750">
              <a:spcAft>
                <a:spcPts val="1200"/>
              </a:spcAft>
              <a:buClr>
                <a:srgbClr val="032366"/>
              </a:buClr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CC6600"/>
                </a:solidFill>
                <a:latin typeface="Century Gothic" pitchFamily="34" charset="0"/>
                <a:cs typeface="Arial" pitchFamily="34" charset="0"/>
              </a:rPr>
              <a:t>обозначение детали</a:t>
            </a:r>
            <a:endParaRPr lang="ru-RU" sz="2400" b="1" dirty="0">
              <a:solidFill>
                <a:srgbClr val="CC6600"/>
              </a:solidFill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098" y="3192922"/>
            <a:ext cx="2852539" cy="234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56916" y="67767"/>
            <a:ext cx="806489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dirty="0">
                <a:solidFill>
                  <a:srgbClr val="FF9900"/>
                </a:solidFill>
                <a:latin typeface="Century Gothic" pitchFamily="34" charset="0"/>
              </a:rPr>
              <a:t>Возможности СУТИ:</a:t>
            </a:r>
          </a:p>
          <a:p>
            <a:r>
              <a:rPr lang="ru-RU" sz="2800" b="1" dirty="0">
                <a:solidFill>
                  <a:srgbClr val="FF9900"/>
                </a:solidFill>
                <a:latin typeface="Century Gothic" pitchFamily="34" charset="0"/>
              </a:rPr>
              <a:t>п</a:t>
            </a:r>
            <a:r>
              <a:rPr lang="ru-RU" sz="2800" b="1" dirty="0" smtClean="0">
                <a:solidFill>
                  <a:srgbClr val="FF9900"/>
                </a:solidFill>
                <a:latin typeface="Century Gothic" pitchFamily="34" charset="0"/>
              </a:rPr>
              <a:t>оиск </a:t>
            </a:r>
            <a:r>
              <a:rPr lang="ru-RU" sz="2800" b="1" dirty="0">
                <a:solidFill>
                  <a:srgbClr val="FF9900"/>
                </a:solidFill>
                <a:latin typeface="Century Gothic" pitchFamily="34" charset="0"/>
              </a:rPr>
              <a:t>технологической </a:t>
            </a:r>
            <a:r>
              <a:rPr lang="ru-RU" sz="2800" b="1" dirty="0" smtClean="0">
                <a:solidFill>
                  <a:srgbClr val="FF9900"/>
                </a:solidFill>
                <a:latin typeface="Century Gothic" pitchFamily="34" charset="0"/>
              </a:rPr>
              <a:t>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126001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Работа\Pабота 2020\projects_with_men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819" y="3717032"/>
            <a:ext cx="458131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4539670" y="1254244"/>
            <a:ext cx="4321608" cy="2831544"/>
          </a:xfrm>
          <a:prstGeom prst="rect">
            <a:avLst/>
          </a:prstGeom>
          <a:ln w="28575">
            <a:noFill/>
            <a:prstDash val="dash"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>
              <a:spcBef>
                <a:spcPts val="0"/>
              </a:spcBef>
              <a:spcAft>
                <a:spcPts val="1200"/>
              </a:spcAft>
              <a:buClr>
                <a:srgbClr val="032366"/>
              </a:buCl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CC6600"/>
                </a:solidFill>
                <a:latin typeface="Century Gothic" pitchFamily="34" charset="0"/>
                <a:cs typeface="Arial" pitchFamily="34" charset="0"/>
              </a:rPr>
              <a:t>Прямая выгрузка проектов из </a:t>
            </a:r>
            <a:r>
              <a:rPr lang="en-US" sz="2400" b="1" dirty="0" smtClean="0">
                <a:solidFill>
                  <a:srgbClr val="CC6600"/>
                </a:solidFill>
                <a:latin typeface="Century Gothic" pitchFamily="34" charset="0"/>
                <a:cs typeface="Arial" pitchFamily="34" charset="0"/>
              </a:rPr>
              <a:t>CAD/CAM-</a:t>
            </a:r>
            <a:r>
              <a:rPr lang="ru-RU" sz="2400" b="1" dirty="0" smtClean="0">
                <a:solidFill>
                  <a:srgbClr val="CC6600"/>
                </a:solidFill>
                <a:latin typeface="Century Gothic" pitchFamily="34" charset="0"/>
                <a:cs typeface="Arial" pitchFamily="34" charset="0"/>
              </a:rPr>
              <a:t>системы ГеММа-3</a:t>
            </a:r>
            <a:r>
              <a:rPr lang="en-US" sz="2400" b="1" dirty="0" smtClean="0">
                <a:solidFill>
                  <a:srgbClr val="CC6600"/>
                </a:solidFill>
                <a:latin typeface="Century Gothic" pitchFamily="34" charset="0"/>
                <a:cs typeface="Arial" pitchFamily="34" charset="0"/>
              </a:rPr>
              <a:t>D </a:t>
            </a:r>
            <a:r>
              <a:rPr lang="ru-RU" sz="2400" b="1" dirty="0" smtClean="0">
                <a:solidFill>
                  <a:srgbClr val="CC6600"/>
                </a:solidFill>
                <a:latin typeface="Century Gothic" pitchFamily="34" charset="0"/>
                <a:cs typeface="Arial" pitchFamily="34" charset="0"/>
              </a:rPr>
              <a:t>в СУТИ</a:t>
            </a:r>
            <a:r>
              <a:rPr lang="en-US" sz="2400" b="1" dirty="0" smtClean="0">
                <a:solidFill>
                  <a:srgbClr val="CC6600"/>
                </a:solidFill>
                <a:latin typeface="Century Gothic" pitchFamily="34" charset="0"/>
                <a:cs typeface="Arial" pitchFamily="34" charset="0"/>
              </a:rPr>
              <a:t>. </a:t>
            </a:r>
            <a:r>
              <a:rPr lang="ru-RU" sz="2400" b="1" dirty="0" smtClean="0">
                <a:solidFill>
                  <a:srgbClr val="CC6600"/>
                </a:solidFill>
                <a:latin typeface="Century Gothic" pitchFamily="34" charset="0"/>
                <a:cs typeface="Arial" pitchFamily="34" charset="0"/>
              </a:rPr>
              <a:t>Возможность выгрузки из д</a:t>
            </a:r>
            <a:r>
              <a:rPr lang="ru-RU" sz="2400" b="1" dirty="0">
                <a:solidFill>
                  <a:srgbClr val="CC6600"/>
                </a:solidFill>
                <a:latin typeface="Century Gothic" pitchFamily="34" charset="0"/>
                <a:cs typeface="Arial" pitchFamily="34" charset="0"/>
              </a:rPr>
              <a:t>р</a:t>
            </a:r>
            <a:r>
              <a:rPr lang="ru-RU" sz="2400" b="1" dirty="0" smtClean="0">
                <a:solidFill>
                  <a:srgbClr val="CC6600"/>
                </a:solidFill>
                <a:latin typeface="Century Gothic" pitchFamily="34" charset="0"/>
                <a:cs typeface="Arial" pitchFamily="34" charset="0"/>
              </a:rPr>
              <a:t>угих </a:t>
            </a:r>
            <a:r>
              <a:rPr lang="en-US" sz="2400" b="1" dirty="0" smtClean="0">
                <a:solidFill>
                  <a:srgbClr val="CC6600"/>
                </a:solidFill>
                <a:latin typeface="Century Gothic" pitchFamily="34" charset="0"/>
                <a:cs typeface="Arial" pitchFamily="34" charset="0"/>
              </a:rPr>
              <a:t>CAM-</a:t>
            </a:r>
            <a:r>
              <a:rPr lang="ru-RU" sz="2400" b="1" dirty="0" smtClean="0">
                <a:solidFill>
                  <a:srgbClr val="CC6600"/>
                </a:solidFill>
                <a:latin typeface="Century Gothic" pitchFamily="34" charset="0"/>
                <a:cs typeface="Arial" pitchFamily="34" charset="0"/>
              </a:rPr>
              <a:t>систем.</a:t>
            </a:r>
          </a:p>
          <a:p>
            <a:pPr marL="285750" lvl="1">
              <a:spcBef>
                <a:spcPts val="0"/>
              </a:spcBef>
              <a:spcAft>
                <a:spcPts val="1200"/>
              </a:spcAft>
              <a:buClr>
                <a:srgbClr val="032366"/>
              </a:buClr>
              <a:buFont typeface="Wingdings" pitchFamily="2" charset="2"/>
              <a:buChar char="v"/>
            </a:pPr>
            <a:endParaRPr lang="en-US" sz="2400" b="1" dirty="0" smtClean="0">
              <a:solidFill>
                <a:srgbClr val="CC6600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6916" y="67767"/>
            <a:ext cx="806489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dirty="0">
                <a:solidFill>
                  <a:srgbClr val="FF9900"/>
                </a:solidFill>
                <a:latin typeface="Century Gothic" pitchFamily="34" charset="0"/>
              </a:rPr>
              <a:t>Возможности СУТИ:</a:t>
            </a:r>
          </a:p>
          <a:p>
            <a:r>
              <a:rPr lang="ru-RU" sz="2800" b="1" dirty="0">
                <a:solidFill>
                  <a:srgbClr val="FF9900"/>
                </a:solidFill>
                <a:latin typeface="Century Gothic" pitchFamily="34" charset="0"/>
              </a:rPr>
              <a:t>и</a:t>
            </a:r>
            <a:r>
              <a:rPr lang="ru-RU" sz="2800" b="1" dirty="0" smtClean="0">
                <a:solidFill>
                  <a:srgbClr val="FF9900"/>
                </a:solidFill>
                <a:latin typeface="Century Gothic" pitchFamily="34" charset="0"/>
              </a:rPr>
              <a:t>нтеграция с </a:t>
            </a:r>
            <a:r>
              <a:rPr lang="ru-RU" sz="2800" b="1" dirty="0">
                <a:solidFill>
                  <a:srgbClr val="FF9900"/>
                </a:solidFill>
                <a:latin typeface="Century Gothic" pitchFamily="34" charset="0"/>
              </a:rPr>
              <a:t>ГеММа-3</a:t>
            </a:r>
            <a:r>
              <a:rPr lang="en-US" sz="2800" b="1" dirty="0" smtClean="0">
                <a:solidFill>
                  <a:srgbClr val="FF9900"/>
                </a:solidFill>
                <a:latin typeface="Century Gothic" pitchFamily="34" charset="0"/>
              </a:rPr>
              <a:t>D</a:t>
            </a:r>
            <a:r>
              <a:rPr lang="ru-RU" sz="2800" b="1" dirty="0" smtClean="0">
                <a:solidFill>
                  <a:srgbClr val="FF9900"/>
                </a:solidFill>
                <a:latin typeface="Century Gothic" pitchFamily="34" charset="0"/>
              </a:rPr>
              <a:t> и др. системами</a:t>
            </a:r>
            <a:endParaRPr lang="ru-RU" sz="2800" b="1" dirty="0">
              <a:solidFill>
                <a:srgbClr val="FF9900"/>
              </a:solidFill>
              <a:latin typeface="Century Gothic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6435"/>
            <a:ext cx="3858953" cy="2590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61048"/>
            <a:ext cx="3858953" cy="2364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40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856979"/>
            <a:ext cx="360785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>
                <a:solidFill>
                  <a:srgbClr val="CC6600"/>
                </a:solidFill>
                <a:latin typeface="Century Gothic" pitchFamily="34" charset="0"/>
                <a:cs typeface="Arial" pitchFamily="34" charset="0"/>
              </a:rPr>
              <a:t>Передача УП и другой технологической </a:t>
            </a:r>
            <a:r>
              <a:rPr lang="ru-RU" sz="2400" b="1" dirty="0" smtClean="0">
                <a:solidFill>
                  <a:srgbClr val="CC6600"/>
                </a:solidFill>
                <a:latin typeface="Century Gothic" pitchFamily="34" charset="0"/>
                <a:cs typeface="Arial" pitchFamily="34" charset="0"/>
              </a:rPr>
              <a:t>информации из СУТИ</a:t>
            </a:r>
            <a:endParaRPr lang="ru-RU" sz="2400" b="1" dirty="0">
              <a:solidFill>
                <a:srgbClr val="CC6600"/>
              </a:solidFill>
              <a:latin typeface="Century Gothic" pitchFamily="34" charset="0"/>
              <a:cs typeface="Arial" pitchFamily="34" charset="0"/>
            </a:endParaRPr>
          </a:p>
          <a:p>
            <a:r>
              <a:rPr lang="ru-RU" sz="2400" b="1" dirty="0" smtClean="0">
                <a:solidFill>
                  <a:srgbClr val="CC6600"/>
                </a:solidFill>
                <a:latin typeface="Century Gothic" pitchFamily="34" charset="0"/>
                <a:cs typeface="Arial" pitchFamily="34" charset="0"/>
              </a:rPr>
              <a:t>на </a:t>
            </a:r>
            <a:r>
              <a:rPr lang="ru-RU" sz="2400" b="1" dirty="0">
                <a:solidFill>
                  <a:srgbClr val="CC6600"/>
                </a:solidFill>
                <a:latin typeface="Century Gothic" pitchFamily="34" charset="0"/>
                <a:cs typeface="Arial" pitchFamily="34" charset="0"/>
              </a:rPr>
              <a:t>станки с </a:t>
            </a:r>
            <a:r>
              <a:rPr lang="ru-RU" sz="2400" b="1" dirty="0" smtClean="0">
                <a:solidFill>
                  <a:srgbClr val="CC6600"/>
                </a:solidFill>
                <a:latin typeface="Century Gothic" pitchFamily="34" charset="0"/>
                <a:cs typeface="Arial" pitchFamily="34" charset="0"/>
              </a:rPr>
              <a:t>ЧПУ и обратно</a:t>
            </a:r>
            <a:endParaRPr lang="ru-RU" sz="2400" b="1" dirty="0">
              <a:solidFill>
                <a:srgbClr val="CC6600"/>
              </a:solidFill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7" name="Picture 5" descr="корпус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072" y="3229898"/>
            <a:ext cx="3909629" cy="293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56916" y="67767"/>
            <a:ext cx="806489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dirty="0">
                <a:solidFill>
                  <a:srgbClr val="FF9900"/>
                </a:solidFill>
                <a:latin typeface="Century Gothic" pitchFamily="34" charset="0"/>
              </a:rPr>
              <a:t>Возможности СУТИ:</a:t>
            </a:r>
          </a:p>
          <a:p>
            <a:r>
              <a:rPr lang="ru-RU" sz="2800" b="1" dirty="0">
                <a:solidFill>
                  <a:srgbClr val="FF9900"/>
                </a:solidFill>
                <a:latin typeface="Century Gothic" pitchFamily="34" charset="0"/>
              </a:rPr>
              <a:t>о</a:t>
            </a:r>
            <a:r>
              <a:rPr lang="ru-RU" sz="2800" b="1" dirty="0" smtClean="0">
                <a:solidFill>
                  <a:srgbClr val="FF9900"/>
                </a:solidFill>
                <a:latin typeface="Century Gothic" pitchFamily="34" charset="0"/>
              </a:rPr>
              <a:t>бмен данными с оборудованием с ЧПУ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03986"/>
            <a:ext cx="4606529" cy="246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трелка углом 1"/>
          <p:cNvSpPr/>
          <p:nvPr/>
        </p:nvSpPr>
        <p:spPr>
          <a:xfrm rot="10800000" flipV="1">
            <a:off x="4844517" y="1750791"/>
            <a:ext cx="924240" cy="1368152"/>
          </a:xfrm>
          <a:prstGeom prst="bentArrow">
            <a:avLst>
              <a:gd name="adj1" fmla="val 25000"/>
              <a:gd name="adj2" fmla="val 23917"/>
              <a:gd name="adj3" fmla="val 25000"/>
              <a:gd name="adj4" fmla="val 43750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трелка углом 11"/>
          <p:cNvSpPr/>
          <p:nvPr/>
        </p:nvSpPr>
        <p:spPr>
          <a:xfrm flipV="1">
            <a:off x="3859371" y="3856979"/>
            <a:ext cx="989946" cy="1387218"/>
          </a:xfrm>
          <a:prstGeom prst="ben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4037" y="1389256"/>
            <a:ext cx="323996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solidFill>
                  <a:srgbClr val="CC6600"/>
                </a:solidFill>
                <a:latin typeface="Century Gothic" pitchFamily="34" charset="0"/>
                <a:cs typeface="Arial" pitchFamily="34" charset="0"/>
              </a:rPr>
              <a:t>Использование </a:t>
            </a:r>
            <a:r>
              <a:rPr lang="ru-RU" sz="2400" b="1" dirty="0">
                <a:solidFill>
                  <a:srgbClr val="CC6600"/>
                </a:solidFill>
                <a:latin typeface="Century Gothic" pitchFamily="34" charset="0"/>
                <a:cs typeface="Arial" pitchFamily="34" charset="0"/>
              </a:rPr>
              <a:t>системы DNC для интеграции СУТИ </a:t>
            </a:r>
            <a:r>
              <a:rPr lang="ru-RU" sz="2400" b="1" dirty="0" smtClean="0">
                <a:solidFill>
                  <a:srgbClr val="CC6600"/>
                </a:solidFill>
                <a:latin typeface="Century Gothic" pitchFamily="34" charset="0"/>
                <a:cs typeface="Arial" pitchFamily="34" charset="0"/>
              </a:rPr>
              <a:t>со станками с ЧПУ</a:t>
            </a:r>
            <a:endParaRPr lang="ru-RU" sz="2400" b="1" dirty="0">
              <a:solidFill>
                <a:srgbClr val="CC6600"/>
              </a:solidFill>
              <a:latin typeface="Century Gothic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41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42256" y="1420044"/>
            <a:ext cx="7056784" cy="42412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ts val="1200"/>
              </a:spcBef>
              <a:spcAft>
                <a:spcPct val="0"/>
              </a:spcAft>
              <a:buClr>
                <a:srgbClr val="032366"/>
              </a:buClr>
              <a:buSzPct val="70000"/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32366"/>
                </a:solidFill>
                <a:latin typeface="Century Gothic" pitchFamily="34" charset="0"/>
                <a:ea typeface="Arial Unicode MS" pitchFamily="34" charset="-128"/>
                <a:cs typeface="Arial" pitchFamily="34" charset="0"/>
              </a:rPr>
              <a:t>Готовый </a:t>
            </a:r>
            <a:r>
              <a:rPr lang="ru-RU" sz="2000" b="1" dirty="0">
                <a:solidFill>
                  <a:srgbClr val="032366"/>
                </a:solidFill>
                <a:latin typeface="Century Gothic" pitchFamily="34" charset="0"/>
                <a:ea typeface="Arial Unicode MS" pitchFamily="34" charset="-128"/>
                <a:cs typeface="Arial" pitchFamily="34" charset="0"/>
              </a:rPr>
              <a:t>инструмент для автоматизации </a:t>
            </a:r>
            <a:r>
              <a:rPr lang="ru-RU" sz="2000" b="1" dirty="0" smtClean="0">
                <a:solidFill>
                  <a:srgbClr val="032366"/>
                </a:solidFill>
                <a:latin typeface="Century Gothic" pitchFamily="34" charset="0"/>
                <a:ea typeface="Arial Unicode MS" pitchFamily="34" charset="-128"/>
                <a:cs typeface="Arial" pitchFamily="34" charset="0"/>
              </a:rPr>
              <a:t>предприятия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  <a:buClr>
                <a:srgbClr val="032366"/>
              </a:buClr>
              <a:buSzPct val="70000"/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32366"/>
                </a:solidFill>
                <a:latin typeface="Century Gothic" pitchFamily="34" charset="0"/>
                <a:ea typeface="Arial Unicode MS" pitchFamily="34" charset="-128"/>
                <a:cs typeface="Arial" pitchFamily="34" charset="0"/>
              </a:rPr>
              <a:t>Ориентирована </a:t>
            </a:r>
            <a:r>
              <a:rPr lang="ru-RU" sz="2000" b="1" dirty="0">
                <a:solidFill>
                  <a:srgbClr val="032366"/>
                </a:solidFill>
                <a:latin typeface="Century Gothic" pitchFamily="34" charset="0"/>
                <a:ea typeface="Arial Unicode MS" pitchFamily="34" charset="-128"/>
                <a:cs typeface="Arial" pitchFamily="34" charset="0"/>
              </a:rPr>
              <a:t>на обработку </a:t>
            </a:r>
            <a:r>
              <a:rPr lang="ru-RU" sz="2000" b="1" dirty="0" smtClean="0">
                <a:solidFill>
                  <a:srgbClr val="032366"/>
                </a:solidFill>
                <a:latin typeface="Century Gothic" pitchFamily="34" charset="0"/>
                <a:ea typeface="Arial Unicode MS" pitchFamily="34" charset="-128"/>
                <a:cs typeface="Arial" pitchFamily="34" charset="0"/>
              </a:rPr>
              <a:t>документов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  <a:buClr>
                <a:srgbClr val="032366"/>
              </a:buClr>
              <a:buSzPct val="70000"/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32366"/>
                </a:solidFill>
                <a:latin typeface="Century Gothic" pitchFamily="34" charset="0"/>
                <a:ea typeface="Arial Unicode MS" pitchFamily="34" charset="-128"/>
                <a:cs typeface="Arial" pitchFamily="34" charset="0"/>
              </a:rPr>
              <a:t>Предметно-ориентирована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  <a:buClr>
                <a:srgbClr val="032366"/>
              </a:buClr>
              <a:buSzPct val="70000"/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32366"/>
                </a:solidFill>
                <a:latin typeface="Century Gothic" pitchFamily="34" charset="0"/>
                <a:ea typeface="Arial Unicode MS" pitchFamily="34" charset="-128"/>
                <a:cs typeface="Arial" pitchFamily="34" charset="0"/>
              </a:rPr>
              <a:t>Обладает гибкостью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  <a:buClr>
                <a:srgbClr val="032366"/>
              </a:buClr>
              <a:buSzPct val="70000"/>
              <a:buFont typeface="Wingdings" pitchFamily="2" charset="2"/>
              <a:buChar char="v"/>
            </a:pPr>
            <a:r>
              <a:rPr lang="ru-RU" sz="2000" b="1" dirty="0">
                <a:solidFill>
                  <a:srgbClr val="032366"/>
                </a:solidFill>
                <a:latin typeface="Century Gothic" pitchFamily="34" charset="0"/>
                <a:ea typeface="Arial Unicode MS" pitchFamily="34" charset="-128"/>
                <a:cs typeface="Arial" pitchFamily="34" charset="0"/>
              </a:rPr>
              <a:t>Возможно самостоятельное </a:t>
            </a:r>
            <a:r>
              <a:rPr lang="ru-RU" sz="2000" b="1" dirty="0" smtClean="0">
                <a:solidFill>
                  <a:srgbClr val="032366"/>
                </a:solidFill>
                <a:latin typeface="Century Gothic" pitchFamily="34" charset="0"/>
                <a:ea typeface="Arial Unicode MS" pitchFamily="34" charset="-128"/>
                <a:cs typeface="Arial" pitchFamily="34" charset="0"/>
              </a:rPr>
              <a:t>освоение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  <a:buClr>
                <a:srgbClr val="032366"/>
              </a:buClr>
              <a:buSzPct val="70000"/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32366"/>
                </a:solidFill>
                <a:latin typeface="Century Gothic" pitchFamily="34" charset="0"/>
                <a:ea typeface="Arial Unicode MS" pitchFamily="34" charset="-128"/>
                <a:cs typeface="Arial" pitchFamily="34" charset="0"/>
              </a:rPr>
              <a:t>Распространенность специалистов</a:t>
            </a:r>
            <a:endParaRPr lang="ru-RU" sz="2000" b="1" dirty="0">
              <a:solidFill>
                <a:srgbClr val="032366"/>
              </a:solidFill>
              <a:latin typeface="Century Gothic" pitchFamily="34" charset="0"/>
              <a:ea typeface="Arial Unicode MS" pitchFamily="34" charset="-128"/>
              <a:cs typeface="Arial" pitchFamily="34" charset="0"/>
            </a:endParaRPr>
          </a:p>
          <a:p>
            <a:pPr fontAlgn="base">
              <a:spcBef>
                <a:spcPts val="1200"/>
              </a:spcBef>
              <a:spcAft>
                <a:spcPct val="0"/>
              </a:spcAft>
              <a:buClr>
                <a:srgbClr val="032366"/>
              </a:buClr>
              <a:buSzPct val="70000"/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32366"/>
                </a:solidFill>
                <a:latin typeface="Century Gothic" pitchFamily="34" charset="0"/>
                <a:ea typeface="Arial Unicode MS" pitchFamily="34" charset="-128"/>
                <a:cs typeface="Arial" pitchFamily="34" charset="0"/>
              </a:rPr>
              <a:t>Интегрируемость </a:t>
            </a:r>
            <a:r>
              <a:rPr lang="ru-RU" sz="2000" b="1" dirty="0">
                <a:solidFill>
                  <a:srgbClr val="032366"/>
                </a:solidFill>
                <a:latin typeface="Century Gothic" pitchFamily="34" charset="0"/>
                <a:ea typeface="Arial Unicode MS" pitchFamily="34" charset="-128"/>
                <a:cs typeface="Arial" pitchFamily="34" charset="0"/>
              </a:rPr>
              <a:t>с готовыми решениями </a:t>
            </a:r>
            <a:r>
              <a:rPr lang="ru-RU" sz="2000" b="1" dirty="0" smtClean="0">
                <a:solidFill>
                  <a:srgbClr val="032366"/>
                </a:solidFill>
                <a:latin typeface="Century Gothic" pitchFamily="34" charset="0"/>
                <a:ea typeface="Arial Unicode MS" pitchFamily="34" charset="-128"/>
                <a:cs typeface="Arial" pitchFamily="34" charset="0"/>
              </a:rPr>
              <a:t>1С</a:t>
            </a:r>
          </a:p>
          <a:p>
            <a:pPr fontAlgn="base">
              <a:spcBef>
                <a:spcPts val="1200"/>
              </a:spcBef>
              <a:spcAft>
                <a:spcPct val="0"/>
              </a:spcAft>
              <a:buClr>
                <a:srgbClr val="032366"/>
              </a:buClr>
              <a:buSzPct val="70000"/>
              <a:buFont typeface="Wingdings" pitchFamily="2" charset="2"/>
              <a:buChar char="v"/>
            </a:pPr>
            <a:r>
              <a:rPr lang="ru-RU" sz="2000" b="1" dirty="0">
                <a:solidFill>
                  <a:srgbClr val="032366"/>
                </a:solidFill>
                <a:latin typeface="Century Gothic" pitchFamily="34" charset="0"/>
                <a:ea typeface="Arial Unicode MS" pitchFamily="34" charset="-128"/>
                <a:cs typeface="Arial" pitchFamily="34" charset="0"/>
              </a:rPr>
              <a:t>В</a:t>
            </a:r>
            <a:r>
              <a:rPr lang="ru-RU" sz="2000" b="1" dirty="0" smtClean="0">
                <a:solidFill>
                  <a:srgbClr val="032366"/>
                </a:solidFill>
                <a:latin typeface="Century Gothic" pitchFamily="34" charset="0"/>
                <a:ea typeface="Arial Unicode MS" pitchFamily="34" charset="-128"/>
                <a:cs typeface="Arial" pitchFamily="34" charset="0"/>
              </a:rPr>
              <a:t>озможность </a:t>
            </a:r>
            <a:r>
              <a:rPr lang="ru-RU" sz="2000" b="1" dirty="0">
                <a:solidFill>
                  <a:srgbClr val="032366"/>
                </a:solidFill>
                <a:latin typeface="Century Gothic" pitchFamily="34" charset="0"/>
                <a:ea typeface="Arial Unicode MS" pitchFamily="34" charset="-128"/>
                <a:cs typeface="Arial" pitchFamily="34" charset="0"/>
              </a:rPr>
              <a:t>расширения функционала, по мере </a:t>
            </a:r>
            <a:r>
              <a:rPr lang="ru-RU" sz="2000" b="1" dirty="0" smtClean="0">
                <a:solidFill>
                  <a:srgbClr val="032366"/>
                </a:solidFill>
                <a:latin typeface="Century Gothic" pitchFamily="34" charset="0"/>
                <a:ea typeface="Arial Unicode MS" pitchFamily="34" charset="-128"/>
                <a:cs typeface="Arial" pitchFamily="34" charset="0"/>
              </a:rPr>
              <a:t>необходимости</a:t>
            </a:r>
            <a:endParaRPr lang="ru-RU" sz="2000" b="1" dirty="0">
              <a:solidFill>
                <a:srgbClr val="032366"/>
              </a:solidFill>
              <a:latin typeface="Century Gothic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964" y="2707877"/>
            <a:ext cx="1981200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56916" y="67767"/>
            <a:ext cx="806489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dirty="0" smtClean="0">
                <a:solidFill>
                  <a:srgbClr val="FF9900"/>
                </a:solidFill>
                <a:latin typeface="Century Gothic" pitchFamily="34" charset="0"/>
              </a:rPr>
              <a:t>Почему СУТИ разработано на базе </a:t>
            </a:r>
          </a:p>
          <a:p>
            <a:r>
              <a:rPr lang="ru-RU" sz="2800" b="1" dirty="0" smtClean="0">
                <a:solidFill>
                  <a:srgbClr val="FF9900"/>
                </a:solidFill>
                <a:latin typeface="Century Gothic" pitchFamily="34" charset="0"/>
              </a:rPr>
              <a:t>«1С</a:t>
            </a:r>
            <a:r>
              <a:rPr lang="ru-RU" sz="2800" b="1" dirty="0">
                <a:solidFill>
                  <a:srgbClr val="FF9900"/>
                </a:solidFill>
                <a:latin typeface="Century Gothic" pitchFamily="34" charset="0"/>
              </a:rPr>
              <a:t>: Предприятие</a:t>
            </a:r>
            <a:r>
              <a:rPr lang="ru-RU" sz="2800" b="1" dirty="0" smtClean="0">
                <a:solidFill>
                  <a:srgbClr val="FF9900"/>
                </a:solidFill>
                <a:latin typeface="Century Gothic" pitchFamily="34" charset="0"/>
              </a:rPr>
              <a:t>»?</a:t>
            </a:r>
            <a:endParaRPr lang="ru-RU" sz="2800" b="1" dirty="0">
              <a:solidFill>
                <a:srgbClr val="FF99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33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1052736"/>
            <a:ext cx="9143999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ts val="1200"/>
              </a:spcBef>
              <a:spcAft>
                <a:spcPct val="0"/>
              </a:spcAft>
              <a:buClr>
                <a:srgbClr val="032366"/>
              </a:buClr>
              <a:buSzPct val="70000"/>
              <a:defRPr/>
            </a:pPr>
            <a:r>
              <a:rPr lang="ru-RU" sz="2800" b="1" dirty="0">
                <a:solidFill>
                  <a:srgbClr val="032366"/>
                </a:solidFill>
                <a:latin typeface="Century Gothic" pitchFamily="34" charset="0"/>
                <a:ea typeface="Arial Unicode MS" pitchFamily="34" charset="-128"/>
                <a:cs typeface="Arial" pitchFamily="34" charset="0"/>
              </a:rPr>
              <a:t>ООО НТЦ </a:t>
            </a:r>
            <a:r>
              <a:rPr lang="ru-RU" sz="2800" b="1" dirty="0" err="1">
                <a:solidFill>
                  <a:srgbClr val="032366"/>
                </a:solidFill>
                <a:latin typeface="Century Gothic" pitchFamily="34" charset="0"/>
                <a:ea typeface="Arial Unicode MS" pitchFamily="34" charset="-128"/>
                <a:cs typeface="Arial" pitchFamily="34" charset="0"/>
              </a:rPr>
              <a:t>ГеММа</a:t>
            </a:r>
            <a:endParaRPr lang="ru-RU" sz="2800" b="1" dirty="0">
              <a:solidFill>
                <a:srgbClr val="032366"/>
              </a:solidFill>
              <a:latin typeface="Century Gothic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base">
              <a:spcBef>
                <a:spcPts val="1200"/>
              </a:spcBef>
              <a:spcAft>
                <a:spcPct val="0"/>
              </a:spcAft>
              <a:buClr>
                <a:srgbClr val="032366"/>
              </a:buClr>
              <a:buSzPct val="70000"/>
              <a:defRPr/>
            </a:pPr>
            <a:r>
              <a:rPr lang="ru-RU" sz="2800" b="1" dirty="0">
                <a:solidFill>
                  <a:srgbClr val="032366"/>
                </a:solidFill>
                <a:latin typeface="Century Gothic" pitchFamily="34" charset="0"/>
                <a:ea typeface="Arial Unicode MS" pitchFamily="34" charset="-128"/>
                <a:cs typeface="Arial" pitchFamily="34" charset="0"/>
              </a:rPr>
              <a:t>Россия, г.Жуковский, МО</a:t>
            </a:r>
          </a:p>
          <a:p>
            <a:pPr algn="ctr">
              <a:defRPr/>
            </a:pPr>
            <a:endParaRPr lang="ru-RU" sz="3200" b="1" dirty="0" smtClean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ru-RU" sz="3200" b="1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ru-RU" sz="3200" b="1" dirty="0" smtClean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ru-RU" sz="3200" b="1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ru-RU" sz="3200" b="1" dirty="0" smtClean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ru-RU" sz="2800" b="1" dirty="0">
                <a:solidFill>
                  <a:srgbClr val="FF9900"/>
                </a:solidFill>
                <a:latin typeface="Century Gothic" pitchFamily="34" charset="0"/>
              </a:rPr>
              <a:t>Контакты: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032366"/>
                </a:solidFill>
                <a:latin typeface="Century Gothic" pitchFamily="34" charset="0"/>
                <a:ea typeface="Arial Unicode MS" pitchFamily="34" charset="-128"/>
                <a:cs typeface="Arial" pitchFamily="34" charset="0"/>
              </a:rPr>
              <a:t>+7 (495) </a:t>
            </a:r>
            <a:r>
              <a:rPr lang="en-US" sz="2800" b="1" dirty="0">
                <a:solidFill>
                  <a:srgbClr val="032366"/>
                </a:solidFill>
                <a:latin typeface="Century Gothic" pitchFamily="34" charset="0"/>
                <a:ea typeface="Arial Unicode MS" pitchFamily="34" charset="-128"/>
                <a:cs typeface="Arial" pitchFamily="34" charset="0"/>
              </a:rPr>
              <a:t>9</a:t>
            </a:r>
            <a:r>
              <a:rPr lang="ru-RU" sz="2800" b="1" dirty="0">
                <a:solidFill>
                  <a:srgbClr val="032366"/>
                </a:solidFill>
                <a:latin typeface="Century Gothic" pitchFamily="34" charset="0"/>
                <a:ea typeface="Arial Unicode MS" pitchFamily="34" charset="-128"/>
                <a:cs typeface="Arial" pitchFamily="34" charset="0"/>
              </a:rPr>
              <a:t>7 </a:t>
            </a:r>
            <a:r>
              <a:rPr lang="en-US" sz="2800" b="1" dirty="0">
                <a:solidFill>
                  <a:srgbClr val="032366"/>
                </a:solidFill>
                <a:latin typeface="Century Gothic" pitchFamily="34" charset="0"/>
                <a:ea typeface="Arial Unicode MS" pitchFamily="34" charset="-128"/>
                <a:cs typeface="Arial" pitchFamily="34" charset="0"/>
              </a:rPr>
              <a:t>225 97</a:t>
            </a:r>
            <a:r>
              <a:rPr lang="ru-RU" sz="2800" b="1" dirty="0">
                <a:solidFill>
                  <a:srgbClr val="032366"/>
                </a:solidFill>
                <a:latin typeface="Century Gothic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ru-RU" sz="2800" b="1" dirty="0">
                <a:solidFill>
                  <a:srgbClr val="FF9900"/>
                </a:solidFill>
                <a:latin typeface="Century Gothic" pitchFamily="34" charset="0"/>
              </a:rPr>
              <a:t>(отдел продаж)</a:t>
            </a:r>
            <a:r>
              <a:rPr lang="en-US" sz="2800" b="1" dirty="0">
                <a:solidFill>
                  <a:srgbClr val="FF9900"/>
                </a:solidFill>
                <a:latin typeface="Century Gothic" pitchFamily="34" charset="0"/>
              </a:rPr>
              <a:t> </a:t>
            </a:r>
            <a:endParaRPr lang="ru-RU" sz="2800" b="1" dirty="0">
              <a:solidFill>
                <a:srgbClr val="FF9900"/>
              </a:solidFill>
              <a:latin typeface="Century Gothic" pitchFamily="34" charset="0"/>
            </a:endParaRPr>
          </a:p>
          <a:p>
            <a:pPr algn="ctr">
              <a:defRPr/>
            </a:pPr>
            <a:r>
              <a:rPr lang="en-US" sz="2800" b="1" dirty="0" smtClean="0">
                <a:solidFill>
                  <a:srgbClr val="FF9900"/>
                </a:solidFill>
                <a:latin typeface="Century Gothic" pitchFamily="34" charset="0"/>
              </a:rPr>
              <a:t>e-mail</a:t>
            </a:r>
            <a:r>
              <a:rPr lang="en-US" sz="2800" b="1" dirty="0">
                <a:solidFill>
                  <a:srgbClr val="FF9900"/>
                </a:solidFill>
                <a:latin typeface="Century Gothic" pitchFamily="34" charset="0"/>
              </a:rPr>
              <a:t>: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sz="2800" b="1" dirty="0">
                <a:solidFill>
                  <a:srgbClr val="032366"/>
                </a:solidFill>
                <a:latin typeface="Century Gothic" pitchFamily="34" charset="0"/>
                <a:ea typeface="Arial Unicode MS" pitchFamily="34" charset="-128"/>
                <a:cs typeface="Arial" pitchFamily="34" charset="0"/>
              </a:rPr>
              <a:t>gemma@gemma.ru</a:t>
            </a:r>
            <a:endParaRPr lang="ru-RU" sz="2800" b="1" dirty="0">
              <a:solidFill>
                <a:srgbClr val="032366"/>
              </a:solidFill>
              <a:latin typeface="Century Gothic" pitchFamily="34" charset="0"/>
              <a:ea typeface="Arial Unicode MS" pitchFamily="34" charset="-128"/>
              <a:cs typeface="Arial" pitchFamily="34" charset="0"/>
            </a:endParaRPr>
          </a:p>
          <a:p>
            <a:pPr algn="ctr">
              <a:defRPr/>
            </a:pPr>
            <a:r>
              <a:rPr lang="ru-RU" sz="2800" b="1" dirty="0" smtClean="0">
                <a:solidFill>
                  <a:srgbClr val="FF9900"/>
                </a:solidFill>
                <a:latin typeface="Century Gothic" pitchFamily="34" charset="0"/>
              </a:rPr>
              <a:t>сайт: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en-US" sz="2800" b="1" dirty="0">
                <a:solidFill>
                  <a:srgbClr val="032366"/>
                </a:solidFill>
                <a:latin typeface="Century Gothic" pitchFamily="34" charset="0"/>
                <a:ea typeface="Arial Unicode MS" pitchFamily="34" charset="-128"/>
                <a:cs typeface="Arial" pitchFamily="34" charset="0"/>
              </a:rPr>
              <a:t>www.gemma.ru</a:t>
            </a:r>
          </a:p>
        </p:txBody>
      </p:sp>
      <p:pic>
        <p:nvPicPr>
          <p:cNvPr id="7" name="Picture 3" descr="C:\Users\julia.balashova\Desktop\Рисунок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358258"/>
            <a:ext cx="2304256" cy="200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6916" y="67767"/>
            <a:ext cx="806489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dirty="0" smtClean="0">
                <a:solidFill>
                  <a:srgbClr val="FF9900"/>
                </a:solidFill>
                <a:latin typeface="Century Gothic" pitchFamily="34" charset="0"/>
              </a:rPr>
              <a:t>Мы </a:t>
            </a:r>
            <a:r>
              <a:rPr lang="ru-RU" sz="2800" b="1" dirty="0">
                <a:solidFill>
                  <a:srgbClr val="FF9900"/>
                </a:solidFill>
                <a:latin typeface="Century Gothic" pitchFamily="34" charset="0"/>
              </a:rPr>
              <a:t>готовы </a:t>
            </a:r>
            <a:r>
              <a:rPr lang="ru-RU" sz="2800" b="1" dirty="0" smtClean="0">
                <a:solidFill>
                  <a:srgbClr val="FF9900"/>
                </a:solidFill>
                <a:latin typeface="Century Gothic" pitchFamily="34" charset="0"/>
              </a:rPr>
              <a:t>ответить на Ваши вопросы</a:t>
            </a:r>
            <a:endParaRPr lang="ru-RU" sz="2800" b="1" dirty="0">
              <a:solidFill>
                <a:srgbClr val="FF99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28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2864</TotalTime>
  <Words>284</Words>
  <Application>Microsoft Office PowerPoint</Application>
  <PresentationFormat>Экран (4:3)</PresentationFormat>
  <Paragraphs>58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инструментальным складом на базе  «1С Предприятие 8.2»</dc:title>
  <dc:creator>Балашова Юлия Сергеевна</dc:creator>
  <cp:lastModifiedBy>admin</cp:lastModifiedBy>
  <cp:revision>163</cp:revision>
  <dcterms:created xsi:type="dcterms:W3CDTF">2012-02-10T04:38:59Z</dcterms:created>
  <dcterms:modified xsi:type="dcterms:W3CDTF">2020-05-23T10:10:18Z</dcterms:modified>
</cp:coreProperties>
</file>